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95" r:id="rId2"/>
    <p:sldId id="287" r:id="rId3"/>
    <p:sldId id="296" r:id="rId4"/>
    <p:sldId id="288" r:id="rId5"/>
    <p:sldId id="258" r:id="rId6"/>
    <p:sldId id="289" r:id="rId7"/>
    <p:sldId id="290" r:id="rId8"/>
    <p:sldId id="267" r:id="rId9"/>
    <p:sldId id="281" r:id="rId10"/>
    <p:sldId id="300" r:id="rId11"/>
    <p:sldId id="299" r:id="rId12"/>
    <p:sldId id="297" r:id="rId13"/>
    <p:sldId id="292" r:id="rId14"/>
    <p:sldId id="268" r:id="rId15"/>
    <p:sldId id="269" r:id="rId16"/>
    <p:sldId id="282" r:id="rId17"/>
    <p:sldId id="272" r:id="rId18"/>
    <p:sldId id="283" r:id="rId19"/>
    <p:sldId id="270" r:id="rId20"/>
    <p:sldId id="271" r:id="rId21"/>
    <p:sldId id="291" r:id="rId22"/>
    <p:sldId id="284" r:id="rId23"/>
    <p:sldId id="273" r:id="rId24"/>
    <p:sldId id="301" r:id="rId25"/>
    <p:sldId id="274" r:id="rId26"/>
    <p:sldId id="278" r:id="rId27"/>
    <p:sldId id="303" r:id="rId28"/>
    <p:sldId id="279" r:id="rId29"/>
    <p:sldId id="294" r:id="rId30"/>
    <p:sldId id="275" r:id="rId31"/>
    <p:sldId id="285" r:id="rId32"/>
    <p:sldId id="298" r:id="rId33"/>
    <p:sldId id="302" r:id="rId34"/>
    <p:sldId id="286" r:id="rId35"/>
    <p:sldId id="276" r:id="rId36"/>
    <p:sldId id="277" r:id="rId37"/>
    <p:sldId id="280" r:id="rId38"/>
    <p:sldId id="304" r:id="rId39"/>
    <p:sldId id="305" r:id="rId40"/>
    <p:sldId id="306" r:id="rId41"/>
    <p:sldId id="307" r:id="rId42"/>
    <p:sldId id="266" r:id="rId43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73"/>
    <a:srgbClr val="FA9085"/>
    <a:srgbClr val="F991C0"/>
    <a:srgbClr val="FF8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45"/>
    <p:restoredTop sz="95878"/>
  </p:normalViewPr>
  <p:slideViewPr>
    <p:cSldViewPr snapToGrid="0">
      <p:cViewPr varScale="1">
        <p:scale>
          <a:sx n="113" d="100"/>
          <a:sy n="113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5D086-F28A-0344-B8F3-AACA0B3B3BCF}" type="datetimeFigureOut">
              <a:rPr lang="en-TH" smtClean="0"/>
              <a:t>22/11/2022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DA5DE-6F08-7A45-9EEF-5895277FE38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0111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78BA-6A4B-2B49-B737-F8AE4A017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9E531-D3F0-C909-339E-29E971C11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8C006-7DBB-1752-0DB0-C7ACCA77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5E4-DCB3-F248-BCC3-45BD3365C3AE}" type="datetime1">
              <a:rPr lang="en-US" smtClean="0"/>
              <a:t>11/22/22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967C-F9EC-9195-2F4C-667161A7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405C1-AABC-E934-6A2A-DBCA263D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4597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74D7-5767-AFC8-9324-4A604733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9A7E2-A25F-43E0-1777-6812D01DC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DBB57-CC8C-7938-EFC1-38718FAE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91D9-6A50-3C4A-9819-2EA7FA933BFF}" type="datetime1">
              <a:rPr lang="en-US" smtClean="0"/>
              <a:t>11/22/22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74C6E-21DE-C643-90E7-43B1591E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E1E5B-D30E-F2D0-295B-DA76BB8C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549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A3AE27-4F7E-B9A1-038D-6022BC7FD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AE2FA-8B34-366D-B732-B25E97251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76474-DEE8-19EB-FA4D-675A7450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0CC4-B718-AA48-AA9B-46B2E0844CD9}" type="datetime1">
              <a:rPr lang="en-US" smtClean="0"/>
              <a:t>11/22/22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00B0B-D196-511B-97A7-565F0870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CC86F-F3F5-E896-BA6A-4BCAE3FC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586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27D5-DA49-2B36-B0CF-4ED0D730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F2E0-F7EE-D081-8424-54853F544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CB5EC-1C7A-50A9-4006-FCE64A74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4C-0FC7-B14D-8556-E97D293BB5B0}" type="datetime1">
              <a:rPr lang="en-US" smtClean="0"/>
              <a:t>11/22/22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9FF14-DF2B-6199-14B5-668BC92CE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59CD1-2E4F-110E-239B-25E49C2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5032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4638-85EC-AF63-C081-0D001845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EEADB-B730-1A10-8EA9-F1F9A40FB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5E5C6-E6F2-9602-395E-2F041910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074D7-3B91-E448-AA99-A9ECB864FD27}" type="datetime1">
              <a:rPr lang="en-US" smtClean="0"/>
              <a:t>11/22/22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8394E-4855-333A-62C4-83FE6557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6FB0A-6423-3ED8-69F5-BC414918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79912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8EC7-FDEF-F881-782E-DA709EC3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7D6BA-1248-3183-90FC-4DCE8AC2B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251BE-07A8-B3BB-C91A-E8C8047BC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C98A8-CB75-CE89-5462-6AAC1B3DA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6B719-DD3A-AD4C-BC6D-70D5633822A4}" type="datetime1">
              <a:rPr lang="en-US" smtClean="0"/>
              <a:t>11/22/22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5035E-0B73-E0C7-5526-F97DC665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2E782-7FC2-F8A3-9587-1E24029C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7978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B56F-0FC3-40F6-6907-A967CC4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139CE-908E-4DDC-1DA9-E42AD055B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9E889-5A71-D1BC-23CA-11136AAEF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5E81AA-E073-A34C-79DC-6665D1524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FF920-75EB-8E3C-C613-F0255026E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E44D2B-0241-CE12-6232-875A9220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4093-6B2C-8E4C-809E-6FFF90D17C7A}" type="datetime1">
              <a:rPr lang="en-US" smtClean="0"/>
              <a:t>11/22/22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76611-27C9-9FA0-2A10-4363BC12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B57BDB-3220-4F2B-5514-35C1E66B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8351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78DF-007B-48CD-4BB8-1D9F508E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DB98F-688E-46A1-F14F-239BCEEE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015CA-217A-F247-A845-C86CC283CCFB}" type="datetime1">
              <a:rPr lang="en-US" smtClean="0"/>
              <a:t>11/22/22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14BD3-F87F-A07B-AEE4-F3BF42D2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B909B-86C8-3C6F-5A33-3B7F18FB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7431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0F815-5962-8C20-99DE-AEBC4F071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E2F2-D295-B94D-A741-59D3FEF67975}" type="datetime1">
              <a:rPr lang="en-US" smtClean="0"/>
              <a:t>11/22/22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566B2-F1D7-EA71-C326-C09CFCCA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C1101-8C0D-A07F-79AB-E073C251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5311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1543-DE1B-FC47-35AD-C57CE6226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B963A-C703-92F8-AC18-471F6721C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521C3-D7E5-AAE1-1B91-0B844F852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4A737-62FB-D274-6928-519FC2E4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4E08-F611-954E-A4A1-C0717884C1B4}" type="datetime1">
              <a:rPr lang="en-US" smtClean="0"/>
              <a:t>11/22/22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5861A-F5DD-90BE-F50C-D8853B4CB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43B6F-8228-F48D-36CB-C51BE378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0882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3EB1-8747-451E-7047-AFE7541B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D30C6-A615-E37D-F5E5-291DF1FD8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FDC4D-F539-0192-A127-44A112666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77AE2-C6F7-83E7-2FAD-BB585482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E65D-77EE-2D47-A19C-8D6960E51452}" type="datetime1">
              <a:rPr lang="en-US" smtClean="0"/>
              <a:t>11/22/22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F7629-0E91-E9A4-563A-725C7DF16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6D76E-035F-6B10-D4FD-DB992A12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5548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76023C-0229-B7CC-93BF-287655E3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0022A-879C-BE4E-A21C-73239EE01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64B9A-B4D1-A307-3013-D356E43C69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5D0AD-94EA-B246-B9C0-2736A983E56A}" type="datetime1">
              <a:rPr lang="en-US" smtClean="0"/>
              <a:t>11/22/22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44C65-55B0-6F25-DAFC-F31869016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7607E-7CA9-B785-A3EA-4F267F4EF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06E58-430D-BC46-A339-447D1C0C1EB1}" type="slidenum">
              <a:rPr lang="en-TH" smtClean="0"/>
              <a:t>‹#›</a:t>
            </a:fld>
            <a:endParaRPr lang="en-TH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0F035-47FD-CCF0-840C-2F2AC604F49C}"/>
              </a:ext>
            </a:extLst>
          </p:cNvPr>
          <p:cNvCxnSpPr/>
          <p:nvPr userDrawn="1"/>
        </p:nvCxnSpPr>
        <p:spPr>
          <a:xfrm>
            <a:off x="0" y="1690688"/>
            <a:ext cx="12192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F1AFB6-D392-66E0-B621-B8C092055CE8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ownload - Faculty of Engineering, KMUTNB">
            <a:extLst>
              <a:ext uri="{FF2B5EF4-FFF2-40B4-BE49-F238E27FC236}">
                <a16:creationId xmlns:a16="http://schemas.microsoft.com/office/drawing/2014/main" id="{53D55FCA-050C-6D1C-2046-8F7DE53667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6289338"/>
            <a:ext cx="1920240" cy="5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24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womac/Library/Group%20Containers/UBF8T346G9.ms/WebArchiveCopyPasteTempFiles/com.microsoft.Word/zh.jp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48D8-B235-BDC9-0ADE-08C7183F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4F2D-A228-8051-4749-5E6ADB5B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1</a:t>
            </a:fld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F39F-E809-76F9-5BC5-750E52AF19A5}"/>
              </a:ext>
            </a:extLst>
          </p:cNvPr>
          <p:cNvSpPr txBox="1"/>
          <p:nvPr/>
        </p:nvSpPr>
        <p:spPr>
          <a:xfrm>
            <a:off x="1733267" y="2447027"/>
            <a:ext cx="872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3600" b="1" dirty="0">
                <a:solidFill>
                  <a:srgbClr val="FF66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 Inertial Mesuament Unit Monitoring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283F3-1CE1-967B-547B-D2440EBB78ED}"/>
              </a:ext>
            </a:extLst>
          </p:cNvPr>
          <p:cNvSpPr/>
          <p:nvPr/>
        </p:nvSpPr>
        <p:spPr>
          <a:xfrm>
            <a:off x="697136" y="34480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TH" dirty="0">
                <a:latin typeface="Arial" panose="020B0604020202020204" pitchFamily="34" charset="0"/>
                <a:cs typeface="Arial" panose="020B0604020202020204" pitchFamily="34" charset="0"/>
              </a:rPr>
              <a:t>Tanawin Siriwan 6203014610060 sec 1</a:t>
            </a:r>
          </a:p>
          <a:p>
            <a:endParaRPr lang="en-T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T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TH" dirty="0">
                <a:latin typeface="Arial" panose="020B0604020202020204" pitchFamily="34" charset="0"/>
                <a:cs typeface="Arial" panose="020B0604020202020204" pitchFamily="34" charset="0"/>
              </a:rPr>
              <a:t>College of industrial technology</a:t>
            </a:r>
          </a:p>
          <a:p>
            <a:r>
              <a:rPr lang="en-TH" dirty="0">
                <a:latin typeface="Arial" panose="020B0604020202020204" pitchFamily="34" charset="0"/>
                <a:cs typeface="Arial" panose="020B0604020202020204" pitchFamily="34" charset="0"/>
              </a:rPr>
              <a:t>Mechatronics Engineering Technology Division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55D1E-6C9D-DC10-1EFA-C48A32B8C3D1}"/>
              </a:ext>
            </a:extLst>
          </p:cNvPr>
          <p:cNvSpPr txBox="1"/>
          <p:nvPr/>
        </p:nvSpPr>
        <p:spPr>
          <a:xfrm>
            <a:off x="7950111" y="3429000"/>
            <a:ext cx="333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latin typeface="Arial" panose="020B0604020202020204" pitchFamily="34" charset="0"/>
                <a:cs typeface="Arial" panose="020B0604020202020204" pitchFamily="34" charset="0"/>
              </a:rPr>
              <a:t>Asst. prof. Dr.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Supod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Keawkorn</a:t>
            </a:r>
            <a:endParaRPr lang="en-T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99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Arduino I2C Connected IMU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10</a:t>
            </a:fld>
            <a:endParaRPr lang="en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93015-CC77-011B-6D3C-E5D1E2BE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78" y="2018092"/>
            <a:ext cx="3957741" cy="3616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33785-79D1-45A5-F2AC-63E740AF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278" y="2018092"/>
            <a:ext cx="5267379" cy="310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5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Arduino I2C Connected IMU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11</a:t>
            </a:fld>
            <a:endParaRPr lang="en-T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03EBCE-0AB2-345F-F0E3-C2217789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40" y="2729794"/>
            <a:ext cx="5167724" cy="2214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9C2868-71FC-9466-F8CB-FC7CB4045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61" y="2728119"/>
            <a:ext cx="5422900" cy="863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22324E-706E-952E-9F47-D4D370056D1A}"/>
              </a:ext>
            </a:extLst>
          </p:cNvPr>
          <p:cNvSpPr txBox="1"/>
          <p:nvPr/>
        </p:nvSpPr>
        <p:spPr>
          <a:xfrm>
            <a:off x="2438235" y="2358787"/>
            <a:ext cx="119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Arduino IP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636CE-47B9-3B94-7FCF-6D27666EC11F}"/>
              </a:ext>
            </a:extLst>
          </p:cNvPr>
          <p:cNvSpPr txBox="1"/>
          <p:nvPr/>
        </p:nvSpPr>
        <p:spPr>
          <a:xfrm>
            <a:off x="8193800" y="2358787"/>
            <a:ext cx="187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Delphi Connected</a:t>
            </a:r>
          </a:p>
        </p:txBody>
      </p:sp>
    </p:spTree>
    <p:extLst>
      <p:ext uri="{BB962C8B-B14F-4D97-AF65-F5344CB8AC3E}">
        <p14:creationId xmlns:p14="http://schemas.microsoft.com/office/powerpoint/2010/main" val="348764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1340-1B32-FA85-A46F-F4265515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Imprementation On FMX Application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5F60-5D57-DD05-FE73-C314430D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12</a:t>
            </a:fld>
            <a:endParaRPr lang="en-TH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9FC825-992D-F170-2D92-D6E911718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156" y="1885223"/>
            <a:ext cx="7423687" cy="4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3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9AEB-BB62-0848-494C-7E9D09AB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Conect Arduino Using TCP/IP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15D0A-F560-B2BB-13EB-3EBCF4C2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13</a:t>
            </a:fld>
            <a:endParaRPr lang="en-TH"/>
          </a:p>
        </p:txBody>
      </p:sp>
      <p:pic>
        <p:nvPicPr>
          <p:cNvPr id="3074" name="Picture 2" descr="ethernet port Icon - Free PNG &amp; SVG 88992 - Noun Project">
            <a:extLst>
              <a:ext uri="{FF2B5EF4-FFF2-40B4-BE49-F238E27FC236}">
                <a16:creationId xmlns:a16="http://schemas.microsoft.com/office/drawing/2014/main" id="{D6834E61-FDF4-3287-4318-79F3FD2C4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239" y="3563435"/>
            <a:ext cx="743522" cy="74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mbarcadero Technologies Corporate Logo - Embarcadero">
            <a:extLst>
              <a:ext uri="{FF2B5EF4-FFF2-40B4-BE49-F238E27FC236}">
                <a16:creationId xmlns:a16="http://schemas.microsoft.com/office/drawing/2014/main" id="{A5F04056-A313-CD34-BD79-E39518231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745" y="3233341"/>
            <a:ext cx="1403710" cy="14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Ethernet shield w5100 for arduino - ยินดีต้อนรับสู่ ElecSensor.com pressure  sensor elec ความดัน เซนเซอร์ pic avr 8051 microcontroller : Inspired by  LnwShop.com">
            <a:extLst>
              <a:ext uri="{FF2B5EF4-FFF2-40B4-BE49-F238E27FC236}">
                <a16:creationId xmlns:a16="http://schemas.microsoft.com/office/drawing/2014/main" id="{F243FCA2-6893-F65A-9BA6-64A865865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40" y="3141825"/>
            <a:ext cx="1840840" cy="184084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F608C-3EAC-6951-6D9D-BA2D60D5DB01}"/>
              </a:ext>
            </a:extLst>
          </p:cNvPr>
          <p:cNvSpPr txBox="1"/>
          <p:nvPr/>
        </p:nvSpPr>
        <p:spPr>
          <a:xfrm>
            <a:off x="2908685" y="2619213"/>
            <a:ext cx="79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082F5-6DD2-56F6-DEFF-5CBC974432A7}"/>
              </a:ext>
            </a:extLst>
          </p:cNvPr>
          <p:cNvSpPr txBox="1"/>
          <p:nvPr/>
        </p:nvSpPr>
        <p:spPr>
          <a:xfrm>
            <a:off x="8118575" y="2619213"/>
            <a:ext cx="73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/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C49044-3960-8E34-E3CD-E2494B16D263}"/>
              </a:ext>
            </a:extLst>
          </p:cNvPr>
          <p:cNvCxnSpPr/>
          <p:nvPr/>
        </p:nvCxnSpPr>
        <p:spPr>
          <a:xfrm flipH="1">
            <a:off x="6710766" y="4062245"/>
            <a:ext cx="9298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ECE204-42C3-4042-B30F-0B19EEF426EC}"/>
              </a:ext>
            </a:extLst>
          </p:cNvPr>
          <p:cNvCxnSpPr/>
          <p:nvPr/>
        </p:nvCxnSpPr>
        <p:spPr>
          <a:xfrm flipH="1">
            <a:off x="4600413" y="4062245"/>
            <a:ext cx="9298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B2250C-BC5C-29EA-1C0A-59CA44FB4E99}"/>
              </a:ext>
            </a:extLst>
          </p:cNvPr>
          <p:cNvCxnSpPr>
            <a:cxnSpLocks/>
          </p:cNvCxnSpPr>
          <p:nvPr/>
        </p:nvCxnSpPr>
        <p:spPr>
          <a:xfrm>
            <a:off x="6710766" y="3887807"/>
            <a:ext cx="9298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311E39-D061-2602-E63A-B8D015D92C87}"/>
              </a:ext>
            </a:extLst>
          </p:cNvPr>
          <p:cNvCxnSpPr>
            <a:cxnSpLocks/>
          </p:cNvCxnSpPr>
          <p:nvPr/>
        </p:nvCxnSpPr>
        <p:spPr>
          <a:xfrm>
            <a:off x="4600413" y="3882956"/>
            <a:ext cx="9298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AC9CB2-839F-6831-085F-C5D7CED90B2C}"/>
              </a:ext>
            </a:extLst>
          </p:cNvPr>
          <p:cNvSpPr txBox="1"/>
          <p:nvPr/>
        </p:nvSpPr>
        <p:spPr>
          <a:xfrm>
            <a:off x="5724239" y="4324839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TCP/IP</a:t>
            </a:r>
          </a:p>
        </p:txBody>
      </p:sp>
    </p:spTree>
    <p:extLst>
      <p:ext uri="{BB962C8B-B14F-4D97-AF65-F5344CB8AC3E}">
        <p14:creationId xmlns:p14="http://schemas.microsoft.com/office/powerpoint/2010/main" val="147766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TCP/IP Connected Controller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14</a:t>
            </a:fld>
            <a:endParaRPr lang="en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ACB9B-A1B1-C184-D058-D9B2B7B7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165" y="4626989"/>
            <a:ext cx="2038635" cy="59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4643D1-7BAF-D90A-CF42-D5130437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84" y="4449870"/>
            <a:ext cx="1209844" cy="1276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566C2-64C2-F308-FEEA-1C5180ECB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980" y="2124763"/>
            <a:ext cx="3667199" cy="68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60C098-A232-5433-882F-E41B9BE07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716" y="3105444"/>
            <a:ext cx="3724795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5C5127-AA54-1C67-650F-0EAD5F983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83" y="2391101"/>
            <a:ext cx="5403509" cy="32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Start System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15</a:t>
            </a:fld>
            <a:endParaRPr lang="en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43392-DFFD-B887-0550-121E32DC1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34" y="1950222"/>
            <a:ext cx="3810532" cy="3238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85672-9AE6-0C93-7788-7B2FC9941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521" y="1914313"/>
            <a:ext cx="3429479" cy="1819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802E90-AF1B-DA94-FD65-7661ABABF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85" y="2506952"/>
            <a:ext cx="4159456" cy="24537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C7EAB5-E2E0-2416-677F-6109EE988D3E}"/>
              </a:ext>
            </a:extLst>
          </p:cNvPr>
          <p:cNvCxnSpPr>
            <a:cxnSpLocks/>
          </p:cNvCxnSpPr>
          <p:nvPr/>
        </p:nvCxnSpPr>
        <p:spPr>
          <a:xfrm flipH="1">
            <a:off x="2241030" y="2231217"/>
            <a:ext cx="164891" cy="369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85A0FB-6EB7-F889-0710-14EF17B327EE}"/>
              </a:ext>
            </a:extLst>
          </p:cNvPr>
          <p:cNvSpPr txBox="1"/>
          <p:nvPr/>
        </p:nvSpPr>
        <p:spPr>
          <a:xfrm>
            <a:off x="2330970" y="186188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3872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Extrax Data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16</a:t>
            </a:fld>
            <a:endParaRPr lang="en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E44EC8-F77D-5050-C6C5-C6B67DE31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71" y="3969665"/>
            <a:ext cx="3048425" cy="790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E1E6F-9B2E-1F8C-C0BB-DEA97E95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28" y="2342172"/>
            <a:ext cx="2629267" cy="962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19D5D3-F743-748A-800C-731B3DF9A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939" y="1898354"/>
            <a:ext cx="2932648" cy="4142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867464-48B0-EDA1-746C-EF59906B4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130" y="1915626"/>
            <a:ext cx="1411842" cy="4080378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C4F4B4DF-61B8-5F7F-0893-DAD2DA8917F5}"/>
              </a:ext>
            </a:extLst>
          </p:cNvPr>
          <p:cNvSpPr/>
          <p:nvPr/>
        </p:nvSpPr>
        <p:spPr>
          <a:xfrm>
            <a:off x="6741042" y="3551274"/>
            <a:ext cx="170121" cy="3083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7DC1DA-85D9-F531-523D-14BE9D0D4390}"/>
              </a:ext>
            </a:extLst>
          </p:cNvPr>
          <p:cNvSpPr/>
          <p:nvPr/>
        </p:nvSpPr>
        <p:spPr>
          <a:xfrm>
            <a:off x="6758763" y="3969664"/>
            <a:ext cx="152400" cy="3083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9A5FD94-6C3E-9939-896D-AA1AE03DC4EA}"/>
              </a:ext>
            </a:extLst>
          </p:cNvPr>
          <p:cNvSpPr/>
          <p:nvPr/>
        </p:nvSpPr>
        <p:spPr>
          <a:xfrm>
            <a:off x="6758763" y="4365007"/>
            <a:ext cx="152400" cy="30834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487B95-3B51-F9A3-204D-6C6A751867A9}"/>
              </a:ext>
            </a:extLst>
          </p:cNvPr>
          <p:cNvCxnSpPr>
            <a:cxnSpLocks/>
          </p:cNvCxnSpPr>
          <p:nvPr/>
        </p:nvCxnSpPr>
        <p:spPr>
          <a:xfrm flipV="1">
            <a:off x="7134447" y="3304331"/>
            <a:ext cx="1691463" cy="401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2D90A-5C7E-3CBD-E0F8-9E76E61843C4}"/>
              </a:ext>
            </a:extLst>
          </p:cNvPr>
          <p:cNvCxnSpPr>
            <a:cxnSpLocks/>
          </p:cNvCxnSpPr>
          <p:nvPr/>
        </p:nvCxnSpPr>
        <p:spPr>
          <a:xfrm>
            <a:off x="7101220" y="4099737"/>
            <a:ext cx="1724690" cy="24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4EC8A6-FACF-F4D3-27EF-734F43BBB8AC}"/>
              </a:ext>
            </a:extLst>
          </p:cNvPr>
          <p:cNvCxnSpPr>
            <a:cxnSpLocks/>
          </p:cNvCxnSpPr>
          <p:nvPr/>
        </p:nvCxnSpPr>
        <p:spPr>
          <a:xfrm>
            <a:off x="7042297" y="4494028"/>
            <a:ext cx="1724690" cy="3156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78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Plot Graph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17</a:t>
            </a:fld>
            <a:endParaRPr lang="en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7C4AC-DD2B-0A07-A6F0-C29A157E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64" y="2217086"/>
            <a:ext cx="2676526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AB65F-59B4-27C5-FD5D-214E706D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8" y="3820830"/>
            <a:ext cx="3400900" cy="1333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D1696-DCF2-BFBA-85B3-0B904F9A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135" y="2217086"/>
            <a:ext cx="3400963" cy="323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DD80E1-5009-6805-1F9E-0DD989782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222" y="2494813"/>
            <a:ext cx="4020733" cy="22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1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Graph In FMX Application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18</a:t>
            </a:fld>
            <a:endParaRPr lang="en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49E14-6769-EF07-1CC9-6712B1CC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4" y="2393129"/>
            <a:ext cx="4159456" cy="2453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DBA4FC-54C5-9400-AD85-D0D6F0034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225" y="1909855"/>
            <a:ext cx="2410161" cy="88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3B623-C46B-D54B-B232-816BBB921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112" y="3280465"/>
            <a:ext cx="2600688" cy="1486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AD94D-BDCD-75D6-2A9D-CC6F9EB21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907" y="3082347"/>
            <a:ext cx="4024318" cy="2682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0F6B1-61EF-4906-EA05-50438BD18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907" y="1854892"/>
            <a:ext cx="2467319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Graph In FMX Application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19</a:t>
            </a:fld>
            <a:endParaRPr lang="en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FA4F0-629D-0659-1809-9914C7C6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0552"/>
            <a:ext cx="4268728" cy="2030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8D89DE-D819-36DC-50AD-2E949A50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09" y="2564005"/>
            <a:ext cx="3792092" cy="2363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729EA-BED1-C7D6-EA95-9A1D6D877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07" b="1"/>
          <a:stretch/>
        </p:blipFill>
        <p:spPr>
          <a:xfrm>
            <a:off x="8156201" y="2730552"/>
            <a:ext cx="4190782" cy="1988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90ADF7-E4F9-D779-EC4D-619F395224F6}"/>
              </a:ext>
            </a:extLst>
          </p:cNvPr>
          <p:cNvSpPr txBox="1"/>
          <p:nvPr/>
        </p:nvSpPr>
        <p:spPr>
          <a:xfrm>
            <a:off x="1446900" y="2194673"/>
            <a:ext cx="17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Acceleration XYZ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3A5EC-47E9-4626-16A6-622C24DEE2BA}"/>
              </a:ext>
            </a:extLst>
          </p:cNvPr>
          <p:cNvSpPr txBox="1"/>
          <p:nvPr/>
        </p:nvSpPr>
        <p:spPr>
          <a:xfrm>
            <a:off x="5203928" y="2194673"/>
            <a:ext cx="197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Acceleration Norm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C4A82-B833-73CD-9C54-E82AB667174C}"/>
              </a:ext>
            </a:extLst>
          </p:cNvPr>
          <p:cNvSpPr txBox="1"/>
          <p:nvPr/>
        </p:nvSpPr>
        <p:spPr>
          <a:xfrm>
            <a:off x="9853028" y="2206986"/>
            <a:ext cx="104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Gyro XYZ</a:t>
            </a:r>
          </a:p>
        </p:txBody>
      </p:sp>
    </p:spTree>
    <p:extLst>
      <p:ext uri="{BB962C8B-B14F-4D97-AF65-F5344CB8AC3E}">
        <p14:creationId xmlns:p14="http://schemas.microsoft.com/office/powerpoint/2010/main" val="215156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57AB-A3EC-255F-0A7C-9E0A9304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Topic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A1DE0-2D3E-C039-0B49-1089DC0C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2</a:t>
            </a:fld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A7960-8224-82B2-4E8E-0CDC82121B26}"/>
              </a:ext>
            </a:extLst>
          </p:cNvPr>
          <p:cNvSpPr txBox="1"/>
          <p:nvPr/>
        </p:nvSpPr>
        <p:spPr>
          <a:xfrm>
            <a:off x="5046650" y="2507312"/>
            <a:ext cx="18197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Priciple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Prob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Summarize</a:t>
            </a:r>
          </a:p>
        </p:txBody>
      </p:sp>
    </p:spTree>
    <p:extLst>
      <p:ext uri="{BB962C8B-B14F-4D97-AF65-F5344CB8AC3E}">
        <p14:creationId xmlns:p14="http://schemas.microsoft.com/office/powerpoint/2010/main" val="392265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Graph In FMX Application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20</a:t>
            </a:fld>
            <a:endParaRPr lang="en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1CA1C-047D-E455-C1BC-9B2BCD4AD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18" y="2728125"/>
            <a:ext cx="4248559" cy="213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04D625-4DBD-53F4-372C-AB4002BB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1985"/>
            <a:ext cx="3494509" cy="2229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1E14A-1DB2-60EB-E2AB-FBFD11DBC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512" y="2864445"/>
            <a:ext cx="3847786" cy="1864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BB63D-53F2-E7EF-7DF6-D508582F81E1}"/>
              </a:ext>
            </a:extLst>
          </p:cNvPr>
          <p:cNvSpPr txBox="1"/>
          <p:nvPr/>
        </p:nvSpPr>
        <p:spPr>
          <a:xfrm>
            <a:off x="374699" y="2312653"/>
            <a:ext cx="274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Magnetrometer Horizontal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F2A87-5FE1-141F-B215-C946644487DF}"/>
              </a:ext>
            </a:extLst>
          </p:cNvPr>
          <p:cNvSpPr txBox="1"/>
          <p:nvPr/>
        </p:nvSpPr>
        <p:spPr>
          <a:xfrm>
            <a:off x="4723445" y="2312653"/>
            <a:ext cx="211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Magnetrometer XYZ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03482-1018-F86C-5231-498712EFF65D}"/>
              </a:ext>
            </a:extLst>
          </p:cNvPr>
          <p:cNvSpPr txBox="1"/>
          <p:nvPr/>
        </p:nvSpPr>
        <p:spPr>
          <a:xfrm>
            <a:off x="9352203" y="2353764"/>
            <a:ext cx="179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Temp &amp; Pressure</a:t>
            </a:r>
          </a:p>
        </p:txBody>
      </p:sp>
    </p:spTree>
    <p:extLst>
      <p:ext uri="{BB962C8B-B14F-4D97-AF65-F5344CB8AC3E}">
        <p14:creationId xmlns:p14="http://schemas.microsoft.com/office/powerpoint/2010/main" val="232407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DC10-1CF5-03D9-EFD9-182653D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</a:t>
            </a:r>
            <a:r>
              <a:rPr lang="en-US" b="1" dirty="0">
                <a:solidFill>
                  <a:srgbClr val="FF6673"/>
                </a:solidFill>
                <a:latin typeface="Helvetica" pitchFamily="2" charset="0"/>
              </a:rPr>
              <a:t>Store</a:t>
            </a:r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 Data Using MySQL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0FB21-4BED-25CA-17BF-411084A9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21</a:t>
            </a:fld>
            <a:endParaRPr lang="en-TH"/>
          </a:p>
        </p:txBody>
      </p:sp>
      <p:pic>
        <p:nvPicPr>
          <p:cNvPr id="5" name="Picture 6" descr="Embarcadero Technologies Corporate Logo - Embarcadero">
            <a:extLst>
              <a:ext uri="{FF2B5EF4-FFF2-40B4-BE49-F238E27FC236}">
                <a16:creationId xmlns:a16="http://schemas.microsoft.com/office/drawing/2014/main" id="{C520268B-BE01-14DD-FB5C-C392F920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944" y="3221432"/>
            <a:ext cx="996323" cy="9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ySQL-Logo - Saixiii">
            <a:extLst>
              <a:ext uri="{FF2B5EF4-FFF2-40B4-BE49-F238E27FC236}">
                <a16:creationId xmlns:a16="http://schemas.microsoft.com/office/drawing/2014/main" id="{4F588472-60D0-4E6D-D0F0-56AEC346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842" y="3389977"/>
            <a:ext cx="1269021" cy="53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BB19EA-AFF2-044B-3E3A-83350EC53BFD}"/>
              </a:ext>
            </a:extLst>
          </p:cNvPr>
          <p:cNvCxnSpPr/>
          <p:nvPr/>
        </p:nvCxnSpPr>
        <p:spPr>
          <a:xfrm>
            <a:off x="2944677" y="3719593"/>
            <a:ext cx="10900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FE54A34-9708-439F-520C-F03B14F47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39" y="2398849"/>
            <a:ext cx="4434355" cy="264149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74909F-2915-0B75-2F1A-0667B0EE76E9}"/>
              </a:ext>
            </a:extLst>
          </p:cNvPr>
          <p:cNvCxnSpPr/>
          <p:nvPr/>
        </p:nvCxnSpPr>
        <p:spPr>
          <a:xfrm>
            <a:off x="5762785" y="3655017"/>
            <a:ext cx="10900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36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Record Data Using MySQL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22</a:t>
            </a:fld>
            <a:endParaRPr lang="en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FE81D-B30B-FF67-26E6-FDDDC781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10" y="1939966"/>
            <a:ext cx="1829622" cy="556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8A0423-DAE6-DEBB-ABB3-B7670F31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70" y="3001492"/>
            <a:ext cx="2754240" cy="289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C2C698-F8F0-A774-AA67-CE991FEC8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13" y="1765196"/>
            <a:ext cx="2491466" cy="11617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CA2093-99B7-64DD-29C1-6E609602B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066" y="1939966"/>
            <a:ext cx="5093513" cy="12067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6A8B8F-7C2A-3343-BCEE-E1420C1EA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066" y="3611226"/>
            <a:ext cx="6363067" cy="21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11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MySQL Database Result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23</a:t>
            </a:fld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C244A-6EBC-C694-3A9E-73509EC4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94480"/>
            <a:ext cx="5713784" cy="3136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176AC8-E3A8-3CEB-F138-C6A96726E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" y="2279442"/>
            <a:ext cx="5122190" cy="305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5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MySQL Database Result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24</a:t>
            </a:fld>
            <a:endParaRPr lang="en-TH"/>
          </a:p>
        </p:txBody>
      </p:sp>
      <p:pic>
        <p:nvPicPr>
          <p:cNvPr id="5" name="Record_2022_11_22_14_24_55_749">
            <a:hlinkClick r:id="" action="ppaction://media"/>
            <a:extLst>
              <a:ext uri="{FF2B5EF4-FFF2-40B4-BE49-F238E27FC236}">
                <a16:creationId xmlns:a16="http://schemas.microsoft.com/office/drawing/2014/main" id="{F7FCF35E-8326-C7D0-0335-8A3FE33790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3071" y="1975556"/>
            <a:ext cx="6485858" cy="39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1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ini File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25</a:t>
            </a:fld>
            <a:endParaRPr lang="en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F83F6-4FF9-8D6D-B4CD-EA1B9771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64" y="2147092"/>
            <a:ext cx="4858908" cy="10657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7E553-2168-42BF-539F-4D19F6DD8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55" y="1881732"/>
            <a:ext cx="4298193" cy="1112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84D8E-8A45-6563-466D-81BB04E40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855" y="3212863"/>
            <a:ext cx="4117370" cy="1161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C1C18E-F0AB-669E-C396-824F602AE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645138"/>
            <a:ext cx="2407492" cy="1863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298229-DA73-A4E1-8953-528050520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985" y="4593826"/>
            <a:ext cx="3909240" cy="12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83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Data Logging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26</a:t>
            </a:fld>
            <a:endParaRPr lang="en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4ACAC-5A96-1B80-C89C-C7EF363F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51" y="2846541"/>
            <a:ext cx="2983742" cy="2067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F23DD-9FCA-7A34-FD81-A7DC4527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51" y="5118750"/>
            <a:ext cx="3253030" cy="815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956336-06A2-A8E5-83B7-D406F2C0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92030"/>
            <a:ext cx="2312792" cy="1812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A044F-D544-F5FB-5BA2-115B524D2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6" y="1969722"/>
            <a:ext cx="2208058" cy="852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3EB7EC-2B99-29BD-994B-8FCD48405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376" y="2014903"/>
            <a:ext cx="6374808" cy="27811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28B546-E14F-AEF3-5F61-73ABC66F0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2874" y="2014903"/>
            <a:ext cx="3439502" cy="6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58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Data Logging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27</a:t>
            </a:fld>
            <a:endParaRPr lang="en-TH"/>
          </a:p>
        </p:txBody>
      </p:sp>
      <p:pic>
        <p:nvPicPr>
          <p:cNvPr id="3" name="Record_2022_11_22_14_25_55_729">
            <a:hlinkClick r:id="" action="ppaction://media"/>
            <a:extLst>
              <a:ext uri="{FF2B5EF4-FFF2-40B4-BE49-F238E27FC236}">
                <a16:creationId xmlns:a16="http://schemas.microsoft.com/office/drawing/2014/main" id="{850B3C37-435C-AB51-A611-2B76DE4D61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4244" y="1950154"/>
            <a:ext cx="6520423" cy="39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Data Logging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28</a:t>
            </a:fld>
            <a:endParaRPr lang="en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D1D13-3811-D404-682F-65CE5EAC8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41" y="2208051"/>
            <a:ext cx="1943371" cy="657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AC743-8DF8-7915-B1D4-47F8BC38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053" y="1848041"/>
            <a:ext cx="3838139" cy="4143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3EB5B-02DA-DB69-BEFD-1D9AA2D04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41" y="3429000"/>
            <a:ext cx="4585059" cy="148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89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D95B-8B37-344F-DB9B-A8BE2675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Datavisualization Using Node-RED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8202-99AA-6A6A-EC8C-391FEA0B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29</a:t>
            </a:fld>
            <a:endParaRPr lang="en-TH"/>
          </a:p>
        </p:txBody>
      </p:sp>
      <p:pic>
        <p:nvPicPr>
          <p:cNvPr id="5" name="Picture 6" descr="Embarcadero Technologies Corporate Logo - Embarcadero">
            <a:extLst>
              <a:ext uri="{FF2B5EF4-FFF2-40B4-BE49-F238E27FC236}">
                <a16:creationId xmlns:a16="http://schemas.microsoft.com/office/drawing/2014/main" id="{4C366CC3-4B3A-4BF2-8D2C-56EDB89EA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686" y="3429000"/>
            <a:ext cx="1009998" cy="10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0D548D-A9E8-BC9D-D7ED-40C79274F26D}"/>
              </a:ext>
            </a:extLst>
          </p:cNvPr>
          <p:cNvCxnSpPr>
            <a:cxnSpLocks/>
          </p:cNvCxnSpPr>
          <p:nvPr/>
        </p:nvCxnSpPr>
        <p:spPr>
          <a:xfrm flipV="1">
            <a:off x="4267200" y="3933999"/>
            <a:ext cx="837901" cy="101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HiveMQ - Enterprise MQTT Broker · GitHub">
            <a:extLst>
              <a:ext uri="{FF2B5EF4-FFF2-40B4-BE49-F238E27FC236}">
                <a16:creationId xmlns:a16="http://schemas.microsoft.com/office/drawing/2014/main" id="{13CF652F-06E3-1B95-0429-00A0EB29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972" y="3429000"/>
            <a:ext cx="1009998" cy="10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BC0225-A1F8-EAEC-35BE-3EDF691F91F8}"/>
              </a:ext>
            </a:extLst>
          </p:cNvPr>
          <p:cNvCxnSpPr>
            <a:cxnSpLocks/>
          </p:cNvCxnSpPr>
          <p:nvPr/>
        </p:nvCxnSpPr>
        <p:spPr>
          <a:xfrm flipH="1">
            <a:off x="6746551" y="3944163"/>
            <a:ext cx="10685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Node-RED - Wikipedia">
            <a:extLst>
              <a:ext uri="{FF2B5EF4-FFF2-40B4-BE49-F238E27FC236}">
                <a16:creationId xmlns:a16="http://schemas.microsoft.com/office/drawing/2014/main" id="{1042C135-7A87-D961-813D-72542887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82" y="3210610"/>
            <a:ext cx="1621832" cy="162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ED4A3D-5EA5-1A0E-6E6C-571F34D1D603}"/>
              </a:ext>
            </a:extLst>
          </p:cNvPr>
          <p:cNvSpPr txBox="1"/>
          <p:nvPr/>
        </p:nvSpPr>
        <p:spPr>
          <a:xfrm>
            <a:off x="5447630" y="2722841"/>
            <a:ext cx="81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Broker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162DEE-664D-756D-D69D-44E61F663305}"/>
              </a:ext>
            </a:extLst>
          </p:cNvPr>
          <p:cNvSpPr txBox="1"/>
          <p:nvPr/>
        </p:nvSpPr>
        <p:spPr>
          <a:xfrm>
            <a:off x="3003425" y="272284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Publicer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6213E3-77BE-66C1-EEAB-96F224B7E961}"/>
              </a:ext>
            </a:extLst>
          </p:cNvPr>
          <p:cNvSpPr txBox="1"/>
          <p:nvPr/>
        </p:nvSpPr>
        <p:spPr>
          <a:xfrm>
            <a:off x="8404903" y="2715596"/>
            <a:ext cx="11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Subscriber</a:t>
            </a:r>
            <a:endParaRPr lang="en-TH" b="1" dirty="0"/>
          </a:p>
        </p:txBody>
      </p:sp>
    </p:spTree>
    <p:extLst>
      <p:ext uri="{BB962C8B-B14F-4D97-AF65-F5344CB8AC3E}">
        <p14:creationId xmlns:p14="http://schemas.microsoft.com/office/powerpoint/2010/main" val="404401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FD06-9FEC-9AEC-D8D4-1578D6F7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Objective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0E2EE-E218-6B24-533F-A3D209A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3</a:t>
            </a:fld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26173-5B66-9A43-9CD0-221CF019AA67}"/>
              </a:ext>
            </a:extLst>
          </p:cNvPr>
          <p:cNvSpPr txBox="1"/>
          <p:nvPr/>
        </p:nvSpPr>
        <p:spPr>
          <a:xfrm>
            <a:off x="3063308" y="3277301"/>
            <a:ext cx="6634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/>
              <a:t>For stutdy how to application VCL/FMX using delphi.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/>
              <a:t>For stutdy how to use delphi connect the controller using TCP/IP.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/>
              <a:t>For design IMU data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376499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Conect MQTT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30</a:t>
            </a:fld>
            <a:endParaRPr lang="en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5F3E1-5BCD-787A-FC53-0F3DA65A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14" y="2385549"/>
            <a:ext cx="1019317" cy="914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6230D-508C-27E5-5C8E-3B2FA75DF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60" y="3429000"/>
            <a:ext cx="1600423" cy="943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C2B52-9773-838D-2CD2-943332861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20" y="4483604"/>
            <a:ext cx="6239746" cy="781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BBE2E-06CC-8B2C-1798-231CC6A5A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120" y="3108300"/>
            <a:ext cx="4696480" cy="933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43E2D-6880-5075-6544-504514896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120" y="2104523"/>
            <a:ext cx="247684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9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Connect MQTT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31</a:t>
            </a:fld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C6BC5-65B4-6FA8-A1FF-D6080B28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6865"/>
            <a:ext cx="8421275" cy="905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7F0DCB-1C5C-8343-4777-A24EB385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23" y="3429000"/>
            <a:ext cx="4922731" cy="2334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68F086-B391-C01A-269A-2B3F461D7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100" y="3308043"/>
            <a:ext cx="3774599" cy="23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6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15EA-F475-D8B3-CE22-420426EB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Connect MQTT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22204-3445-52A3-A3C3-41A47BB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32</a:t>
            </a:fld>
            <a:endParaRPr lang="en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FA51F-779F-50BF-00CE-6F03779E7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711" y="1978909"/>
            <a:ext cx="3328105" cy="40281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7D54D4-B0CE-F7AE-8E4E-4E5F334E6A5A}"/>
              </a:ext>
            </a:extLst>
          </p:cNvPr>
          <p:cNvCxnSpPr>
            <a:cxnSpLocks/>
          </p:cNvCxnSpPr>
          <p:nvPr/>
        </p:nvCxnSpPr>
        <p:spPr>
          <a:xfrm>
            <a:off x="3165094" y="5456874"/>
            <a:ext cx="8876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1E86EB-5AE4-B9B7-558E-079D2B681E87}"/>
              </a:ext>
            </a:extLst>
          </p:cNvPr>
          <p:cNvSpPr txBox="1"/>
          <p:nvPr/>
        </p:nvSpPr>
        <p:spPr>
          <a:xfrm>
            <a:off x="2182679" y="5272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Publicer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99ED07-9CC8-A839-CA93-E33ACB4806C7}"/>
              </a:ext>
            </a:extLst>
          </p:cNvPr>
          <p:cNvCxnSpPr>
            <a:cxnSpLocks/>
          </p:cNvCxnSpPr>
          <p:nvPr/>
        </p:nvCxnSpPr>
        <p:spPr>
          <a:xfrm flipH="1">
            <a:off x="7264401" y="3611141"/>
            <a:ext cx="7958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092F85-1B7E-137F-3A85-C181A0EB14DF}"/>
              </a:ext>
            </a:extLst>
          </p:cNvPr>
          <p:cNvSpPr txBox="1"/>
          <p:nvPr/>
        </p:nvSpPr>
        <p:spPr>
          <a:xfrm>
            <a:off x="8060267" y="3429000"/>
            <a:ext cx="11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Subscriber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62041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15EA-F475-D8B3-CE22-420426EB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Delphi Connect MQTT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22204-3445-52A3-A3C3-41A47BB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33</a:t>
            </a:fld>
            <a:endParaRPr lang="en-TH"/>
          </a:p>
        </p:txBody>
      </p:sp>
      <p:pic>
        <p:nvPicPr>
          <p:cNvPr id="3" name="Record_2022_11_22_14_27_07_465">
            <a:hlinkClick r:id="" action="ppaction://media"/>
            <a:extLst>
              <a:ext uri="{FF2B5EF4-FFF2-40B4-BE49-F238E27FC236}">
                <a16:creationId xmlns:a16="http://schemas.microsoft.com/office/drawing/2014/main" id="{EB5D1E41-E99C-21DC-E221-13E177107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1200" y="1961444"/>
            <a:ext cx="6465067" cy="38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3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0E43-782C-F4A2-14FB-C8123434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Form Creat &amp; Close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283-C734-F147-1FFA-08F182D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34</a:t>
            </a:fld>
            <a:endParaRPr lang="en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6B136-477C-D188-5724-4F9C6D43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35" y="2592550"/>
            <a:ext cx="5125165" cy="1629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FCB95-17CD-D40A-ACC3-2C8F8C45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39" y="2592550"/>
            <a:ext cx="4391638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4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Hive MQTT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35</a:t>
            </a:fld>
            <a:endParaRPr lang="en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B6AC4-F499-69F0-8421-E0E797D8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06" y="2128837"/>
            <a:ext cx="4279187" cy="32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08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Node-Red Extrax Data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36</a:t>
            </a:fld>
            <a:endParaRPr lang="en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FDE85-B004-2127-C6E8-250E9C1E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45" y="2127226"/>
            <a:ext cx="5500750" cy="3347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BDCC3-6B93-5FBA-73C1-933E5635B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844" y="2581176"/>
            <a:ext cx="2960796" cy="18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4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0E43-782C-F4A2-14FB-C8123434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Datavisualization Using Node-RED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283-C734-F147-1FFA-08F182D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37</a:t>
            </a:fld>
            <a:endParaRPr lang="en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8E80A-176F-708B-5DA7-DF87EADC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06" y="2107695"/>
            <a:ext cx="7049769" cy="36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64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0E43-782C-F4A2-14FB-C8123434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Datavisualization Using Node-RED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283-C734-F147-1FFA-08F182D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38</a:t>
            </a:fld>
            <a:endParaRPr lang="en-TH"/>
          </a:p>
        </p:txBody>
      </p:sp>
      <p:pic>
        <p:nvPicPr>
          <p:cNvPr id="3" name="Record_2022_11_22_14_29_43_933">
            <a:hlinkClick r:id="" action="ppaction://media"/>
            <a:extLst>
              <a:ext uri="{FF2B5EF4-FFF2-40B4-BE49-F238E27FC236}">
                <a16:creationId xmlns:a16="http://schemas.microsoft.com/office/drawing/2014/main" id="{A12735A4-D3F8-0E1B-91DE-22D2ED41B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3222" y="2328313"/>
            <a:ext cx="10690578" cy="312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0E43-782C-F4A2-14FB-C8123434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IoT Inertial Mesuament Unit Monitoring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283-C734-F147-1FFA-08F182D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39</a:t>
            </a:fld>
            <a:endParaRPr lang="en-TH"/>
          </a:p>
        </p:txBody>
      </p:sp>
      <p:pic>
        <p:nvPicPr>
          <p:cNvPr id="6" name="Record_2022_11_22_14_24_16_67">
            <a:hlinkClick r:id="" action="ppaction://media"/>
            <a:extLst>
              <a:ext uri="{FF2B5EF4-FFF2-40B4-BE49-F238E27FC236}">
                <a16:creationId xmlns:a16="http://schemas.microsoft.com/office/drawing/2014/main" id="{261600E9-10B7-65E6-B211-AC780E392E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0297" y="1832143"/>
            <a:ext cx="6871406" cy="41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57AB-A3EC-255F-0A7C-9E0A9304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Scope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A1DE0-2D3E-C039-0B49-1089DC0C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4</a:t>
            </a:fld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5681F-04DC-4927-0B0E-7F29A95D92C8}"/>
              </a:ext>
            </a:extLst>
          </p:cNvPr>
          <p:cNvSpPr txBox="1"/>
          <p:nvPr/>
        </p:nvSpPr>
        <p:spPr>
          <a:xfrm>
            <a:off x="3647220" y="2850705"/>
            <a:ext cx="4897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Data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Transive and resiceve data using TCP/IP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Control 3D opject movment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Loggging data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Sorted Data in MySQL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Send data to 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b="1" dirty="0">
                <a:latin typeface="Arial" panose="020B0604020202020204" pitchFamily="34" charset="0"/>
                <a:cs typeface="Arial" panose="020B0604020202020204" pitchFamily="34" charset="0"/>
              </a:rPr>
              <a:t>Monitoring on Nod-Red</a:t>
            </a:r>
          </a:p>
        </p:txBody>
      </p:sp>
    </p:spTree>
    <p:extLst>
      <p:ext uri="{BB962C8B-B14F-4D97-AF65-F5344CB8AC3E}">
        <p14:creationId xmlns:p14="http://schemas.microsoft.com/office/powerpoint/2010/main" val="2982083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0E43-782C-F4A2-14FB-C8123434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Problem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283-C734-F147-1FFA-08F182D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40</a:t>
            </a:fld>
            <a:endParaRPr lang="en-TH"/>
          </a:p>
        </p:txBody>
      </p:sp>
      <p:pic>
        <p:nvPicPr>
          <p:cNvPr id="1026" name="Picture 2" descr="Why software that you have to 'bend to fit' could be costing your business  more than you think | Freshleaf Media">
            <a:extLst>
              <a:ext uri="{FF2B5EF4-FFF2-40B4-BE49-F238E27FC236}">
                <a16:creationId xmlns:a16="http://schemas.microsoft.com/office/drawing/2014/main" id="{22538DAB-17A2-D625-9631-E11AB80D9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83" y="2573866"/>
            <a:ext cx="4861233" cy="258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861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0E43-782C-F4A2-14FB-C8123434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Applied</a:t>
            </a:r>
            <a:endParaRPr lang="en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283-C734-F147-1FFA-08F182D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41</a:t>
            </a:fld>
            <a:endParaRPr lang="en-TH"/>
          </a:p>
        </p:txBody>
      </p:sp>
      <p:pic>
        <p:nvPicPr>
          <p:cNvPr id="2050" name="Picture 2" descr="SECO MACHINE MONITORING MAXIMIZES MANUFACTURING EFFICIENCY | Secotools.com">
            <a:extLst>
              <a:ext uri="{FF2B5EF4-FFF2-40B4-BE49-F238E27FC236}">
                <a16:creationId xmlns:a16="http://schemas.microsoft.com/office/drawing/2014/main" id="{CCDA75E8-2AFB-061C-30C5-33C92AAC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8" y="2675467"/>
            <a:ext cx="4543777" cy="227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zšířená realita může zčásti nahradit robotizaci. Vyjde levněji |  Hospodářské noviny (HN.cz)">
            <a:extLst>
              <a:ext uri="{FF2B5EF4-FFF2-40B4-BE49-F238E27FC236}">
                <a16:creationId xmlns:a16="http://schemas.microsoft.com/office/drawing/2014/main" id="{0A25C675-3EBC-D4F0-1101-7ACCA67AE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894" y="2257778"/>
            <a:ext cx="4926972" cy="27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402C1-6239-11A3-2010-E1CCD5B1FC5E}"/>
              </a:ext>
            </a:extLst>
          </p:cNvPr>
          <p:cNvSpPr txBox="1"/>
          <p:nvPr/>
        </p:nvSpPr>
        <p:spPr>
          <a:xfrm>
            <a:off x="1777143" y="5249333"/>
            <a:ext cx="221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Delploy Other Device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77995-548D-3C77-76F7-89FF30513F50}"/>
              </a:ext>
            </a:extLst>
          </p:cNvPr>
          <p:cNvSpPr txBox="1"/>
          <p:nvPr/>
        </p:nvSpPr>
        <p:spPr>
          <a:xfrm>
            <a:off x="7546078" y="5271910"/>
            <a:ext cx="26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Monitoring Real Machine</a:t>
            </a:r>
          </a:p>
        </p:txBody>
      </p:sp>
    </p:spTree>
    <p:extLst>
      <p:ext uri="{BB962C8B-B14F-4D97-AF65-F5344CB8AC3E}">
        <p14:creationId xmlns:p14="http://schemas.microsoft.com/office/powerpoint/2010/main" val="3666996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69874-B898-A4EF-B07F-6B2CD7B4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42</a:t>
            </a:fld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4423C-85AA-8AEB-52FA-F19D6D692726}"/>
              </a:ext>
            </a:extLst>
          </p:cNvPr>
          <p:cNvSpPr txBox="1"/>
          <p:nvPr/>
        </p:nvSpPr>
        <p:spPr>
          <a:xfrm>
            <a:off x="4127512" y="3429000"/>
            <a:ext cx="393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6673"/>
                </a:solidFill>
                <a:latin typeface="Helvetica" pitchFamily="2" charset="0"/>
              </a:rPr>
              <a:t>T</a:t>
            </a:r>
            <a:r>
              <a:rPr lang="en-TH" sz="4400" b="1" dirty="0">
                <a:solidFill>
                  <a:srgbClr val="FF6673"/>
                </a:solidFill>
                <a:latin typeface="Helvetica" pitchFamily="2" charset="0"/>
              </a:rPr>
              <a:t>HE END THX</a:t>
            </a:r>
          </a:p>
        </p:txBody>
      </p:sp>
    </p:spTree>
    <p:extLst>
      <p:ext uri="{BB962C8B-B14F-4D97-AF65-F5344CB8AC3E}">
        <p14:creationId xmlns:p14="http://schemas.microsoft.com/office/powerpoint/2010/main" val="191861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4381"/>
            <a:ext cx="10515600" cy="1325563"/>
          </a:xfrm>
        </p:spPr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IoT Inertial Mesuament Unit Monitoring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5</a:t>
            </a:fld>
            <a:endParaRPr lang="en-TH"/>
          </a:p>
        </p:txBody>
      </p:sp>
      <p:pic>
        <p:nvPicPr>
          <p:cNvPr id="3" name="Picture 2" descr="Maker UNO: Simplifying Arduino for {Education}">
            <a:extLst>
              <a:ext uri="{FF2B5EF4-FFF2-40B4-BE49-F238E27FC236}">
                <a16:creationId xmlns:a16="http://schemas.microsoft.com/office/drawing/2014/main" id="{A4CF4041-5265-8836-42E4-2E706A36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4" y="3097907"/>
            <a:ext cx="1533051" cy="153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Y-91 MPU9250 + BMP280 10DOF Acceleration Gyro Compass 9-Axis Sensor Module  - Arduino, Raspberry Pi, NodeMCU, IoT, Nvidia, Lora, AI, Machine Learning,  Teensy, Lidar, SenseCap, SenseCap M1 : Inspired by LnwShop.com">
            <a:extLst>
              <a:ext uri="{FF2B5EF4-FFF2-40B4-BE49-F238E27FC236}">
                <a16:creationId xmlns:a16="http://schemas.microsoft.com/office/drawing/2014/main" id="{818E1C4B-E86C-EB5C-1CA3-5C01BE86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38" y="3401567"/>
            <a:ext cx="872893" cy="87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barcadero Technologies Corporate Logo - Embarcadero">
            <a:extLst>
              <a:ext uri="{FF2B5EF4-FFF2-40B4-BE49-F238E27FC236}">
                <a16:creationId xmlns:a16="http://schemas.microsoft.com/office/drawing/2014/main" id="{9E41AB3E-F997-6C6B-D639-83B605B78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34" y="3384989"/>
            <a:ext cx="803507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-Logo - Saixiii">
            <a:extLst>
              <a:ext uri="{FF2B5EF4-FFF2-40B4-BE49-F238E27FC236}">
                <a16:creationId xmlns:a16="http://schemas.microsoft.com/office/drawing/2014/main" id="{912F0D59-6900-1525-D672-47E0CC3F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616" y="1932374"/>
            <a:ext cx="1451974" cy="6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 file format - Free interface icons">
            <a:extLst>
              <a:ext uri="{FF2B5EF4-FFF2-40B4-BE49-F238E27FC236}">
                <a16:creationId xmlns:a16="http://schemas.microsoft.com/office/drawing/2014/main" id="{6B844BB1-E189-83D9-1115-AEB813898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869" y="4955822"/>
            <a:ext cx="805003" cy="8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C17DAE-58AA-6788-4DEF-41312A03FBFD}"/>
              </a:ext>
            </a:extLst>
          </p:cNvPr>
          <p:cNvCxnSpPr>
            <a:cxnSpLocks/>
          </p:cNvCxnSpPr>
          <p:nvPr/>
        </p:nvCxnSpPr>
        <p:spPr>
          <a:xfrm flipV="1">
            <a:off x="5901035" y="2686756"/>
            <a:ext cx="669098" cy="4111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2ADBBB-CA55-ABD8-A56E-70F846B2A7B8}"/>
              </a:ext>
            </a:extLst>
          </p:cNvPr>
          <p:cNvCxnSpPr>
            <a:cxnSpLocks/>
          </p:cNvCxnSpPr>
          <p:nvPr/>
        </p:nvCxnSpPr>
        <p:spPr>
          <a:xfrm>
            <a:off x="5907649" y="4464959"/>
            <a:ext cx="662484" cy="490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F4A04A-F48A-F0A0-AF38-9FA800D74691}"/>
              </a:ext>
            </a:extLst>
          </p:cNvPr>
          <p:cNvCxnSpPr>
            <a:cxnSpLocks/>
          </p:cNvCxnSpPr>
          <p:nvPr/>
        </p:nvCxnSpPr>
        <p:spPr>
          <a:xfrm>
            <a:off x="4409761" y="3755158"/>
            <a:ext cx="748328" cy="203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EF90BF1-712F-900A-466A-805C9E1A931C}"/>
              </a:ext>
            </a:extLst>
          </p:cNvPr>
          <p:cNvSpPr txBox="1"/>
          <p:nvPr/>
        </p:nvSpPr>
        <p:spPr>
          <a:xfrm>
            <a:off x="4345238" y="3220583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/>
              <a:t>TCP/IP</a:t>
            </a:r>
          </a:p>
        </p:txBody>
      </p:sp>
      <p:pic>
        <p:nvPicPr>
          <p:cNvPr id="27" name="Graphic 26" descr="Add with solid fill">
            <a:extLst>
              <a:ext uri="{FF2B5EF4-FFF2-40B4-BE49-F238E27FC236}">
                <a16:creationId xmlns:a16="http://schemas.microsoft.com/office/drawing/2014/main" id="{F68D87CE-03B9-5208-4C48-ADCE2044F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1982" y="3676089"/>
            <a:ext cx="347430" cy="347430"/>
          </a:xfrm>
          <a:prstGeom prst="rect">
            <a:avLst/>
          </a:prstGeom>
        </p:spPr>
      </p:pic>
      <p:pic>
        <p:nvPicPr>
          <p:cNvPr id="1026" name="Picture 2" descr="Ethernet shield w5100 for arduino - ยินดีต้อนรับสู่ ElecSensor.com pressure  sensor elec ความดัน เซนเซอร์ pic avr 8051 microcontroller : Inspired by  LnwShop.com">
            <a:extLst>
              <a:ext uri="{FF2B5EF4-FFF2-40B4-BE49-F238E27FC236}">
                <a16:creationId xmlns:a16="http://schemas.microsoft.com/office/drawing/2014/main" id="{F9EDD007-3768-5B06-06E5-85618F0C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30" y="3232561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Add with solid fill">
            <a:extLst>
              <a:ext uri="{FF2B5EF4-FFF2-40B4-BE49-F238E27FC236}">
                <a16:creationId xmlns:a16="http://schemas.microsoft.com/office/drawing/2014/main" id="{1818A71B-D785-9D32-AFF5-0D4C7E0128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26402" y="3676089"/>
            <a:ext cx="347430" cy="3474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32D75D-FAD8-7F24-D4D8-A6D957FF74AB}"/>
              </a:ext>
            </a:extLst>
          </p:cNvPr>
          <p:cNvCxnSpPr>
            <a:cxnSpLocks/>
          </p:cNvCxnSpPr>
          <p:nvPr/>
        </p:nvCxnSpPr>
        <p:spPr>
          <a:xfrm>
            <a:off x="6235584" y="3798938"/>
            <a:ext cx="748328" cy="203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iveMQ - Enterprise MQTT Broker · GitHub">
            <a:extLst>
              <a:ext uri="{FF2B5EF4-FFF2-40B4-BE49-F238E27FC236}">
                <a16:creationId xmlns:a16="http://schemas.microsoft.com/office/drawing/2014/main" id="{3993ED5D-C6E5-6B2F-F9A2-0823125C5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137" y="3396436"/>
            <a:ext cx="805004" cy="80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Node-RED - Wikipedia">
            <a:extLst>
              <a:ext uri="{FF2B5EF4-FFF2-40B4-BE49-F238E27FC236}">
                <a16:creationId xmlns:a16="http://schemas.microsoft.com/office/drawing/2014/main" id="{2A7F8964-2A95-6D4B-707B-EA03DE93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206" y="3288414"/>
            <a:ext cx="1215533" cy="121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84F08E-B12A-FC23-1FEC-D5AAF16C9C60}"/>
              </a:ext>
            </a:extLst>
          </p:cNvPr>
          <p:cNvCxnSpPr>
            <a:cxnSpLocks/>
          </p:cNvCxnSpPr>
          <p:nvPr/>
        </p:nvCxnSpPr>
        <p:spPr>
          <a:xfrm flipH="1" flipV="1">
            <a:off x="4351928" y="3991348"/>
            <a:ext cx="805281" cy="220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6C0B55-8617-FAD1-3925-043823E6CEC4}"/>
              </a:ext>
            </a:extLst>
          </p:cNvPr>
          <p:cNvCxnSpPr>
            <a:cxnSpLocks/>
          </p:cNvCxnSpPr>
          <p:nvPr/>
        </p:nvCxnSpPr>
        <p:spPr>
          <a:xfrm flipH="1" flipV="1">
            <a:off x="8125403" y="3845070"/>
            <a:ext cx="805281" cy="220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5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Arduino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6</a:t>
            </a:fld>
            <a:endParaRPr lang="en-TH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43BA24-E304-D597-AA07-58DE53703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362" y="25947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H"/>
          </a:p>
        </p:txBody>
      </p:sp>
      <p:pic>
        <p:nvPicPr>
          <p:cNvPr id="1025" name="Picture 2" descr="Cytron Maker UNO">
            <a:extLst>
              <a:ext uri="{FF2B5EF4-FFF2-40B4-BE49-F238E27FC236}">
                <a16:creationId xmlns:a16="http://schemas.microsoft.com/office/drawing/2014/main" id="{CC75AD74-1202-8C69-2BEA-8A2286B3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888" y="2594769"/>
            <a:ext cx="23368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0CB35-2B50-5F88-BAE5-00BEE92C7847}"/>
              </a:ext>
            </a:extLst>
          </p:cNvPr>
          <p:cNvSpPr txBox="1"/>
          <p:nvPr/>
        </p:nvSpPr>
        <p:spPr>
          <a:xfrm>
            <a:off x="4256943" y="2332008"/>
            <a:ext cx="58833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SMD ATmega328P microcontroller.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USB Programming facilitated by the CH340.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voltage: USB 5V, from computer, power bank or standard USB adapter.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500mA (maximum) 3.3V voltage regulator.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0-5V outputs with 3.3V compatible inputs.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 Digital I/O Pins (6 PWM outputs).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 Analog Inputs.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ISP 6-pin Header.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32k Flash Memory.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16MHz Clock Speed.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R3 Shield Compatible.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LED array for 5V, 3.3V, TX, RX and all digital pins.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 board programmable push button (pin 2, need to configure as INPUT_PULLUP).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 board piezo buzzer (pin 8).</a:t>
            </a:r>
            <a:b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TH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 USB Micro-B socket. </a:t>
            </a:r>
            <a:endParaRPr lang="en-TH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1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Arduino Ethernetsheild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7</a:t>
            </a:fld>
            <a:endParaRPr lang="en-TH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139373-1EBA-054C-30EA-6198E4415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606715"/>
              </p:ext>
            </p:extLst>
          </p:nvPr>
        </p:nvGraphicFramePr>
        <p:xfrm>
          <a:off x="838200" y="1910315"/>
          <a:ext cx="6007101" cy="393605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1992">
                  <a:extLst>
                    <a:ext uri="{9D8B030D-6E8A-4147-A177-3AD203B41FA5}">
                      <a16:colId xmlns:a16="http://schemas.microsoft.com/office/drawing/2014/main" val="2274564974"/>
                    </a:ext>
                  </a:extLst>
                </a:gridCol>
                <a:gridCol w="1982742">
                  <a:extLst>
                    <a:ext uri="{9D8B030D-6E8A-4147-A177-3AD203B41FA5}">
                      <a16:colId xmlns:a16="http://schemas.microsoft.com/office/drawing/2014/main" val="584961501"/>
                    </a:ext>
                  </a:extLst>
                </a:gridCol>
                <a:gridCol w="2002367">
                  <a:extLst>
                    <a:ext uri="{9D8B030D-6E8A-4147-A177-3AD203B41FA5}">
                      <a16:colId xmlns:a16="http://schemas.microsoft.com/office/drawing/2014/main" val="537438535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Shield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Name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Arduino® Ethernet Shield Rev 2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577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SKU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A000024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3253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Compatibility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UNO, MEGA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742613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 dirty="0">
                          <a:effectLst/>
                        </a:rPr>
                        <a:t>Ethernet</a:t>
                      </a:r>
                      <a:endParaRPr lang="en-T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Connector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RJ45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0074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Controller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W5500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09056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Speed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10/100 Mbps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0707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Communication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SPI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20889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Internal memory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 dirty="0">
                          <a:effectLst/>
                        </a:rPr>
                        <a:t>32KB</a:t>
                      </a:r>
                      <a:endParaRPr lang="en-T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74130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Maximum sockets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8 individual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0580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Supported protocols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IPv4, ICMP, TCP, UDP, ARP, IGMP, PPPoE, MQTT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8593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Storage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Micro SD card slot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38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Power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Operating voltage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5V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7921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Connectors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>
                          <a:effectLst/>
                        </a:rPr>
                        <a:t>TinkerKit</a:t>
                      </a:r>
                      <a:endParaRPr lang="en-T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r>
                        <a:rPr lang="en-TH" sz="1600" spc="10" dirty="0">
                          <a:effectLst/>
                        </a:rPr>
                        <a:t>Yes, 6x</a:t>
                      </a:r>
                      <a:endParaRPr lang="en-TH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7210882"/>
                  </a:ext>
                </a:extLst>
              </a:tr>
            </a:tbl>
          </a:graphicData>
        </a:graphic>
      </p:graphicFrame>
      <p:pic>
        <p:nvPicPr>
          <p:cNvPr id="6" name="Picture 5" descr="Ethernet shield w5100 for arduino - ยินดีต้อนรับสู่ ElecSensor.com pressure  sensor elec ความดัน เซนเซอร์ pic avr 8051 microcontroller : Inspired by  LnwShop.com">
            <a:extLst>
              <a:ext uri="{FF2B5EF4-FFF2-40B4-BE49-F238E27FC236}">
                <a16:creationId xmlns:a16="http://schemas.microsoft.com/office/drawing/2014/main" id="{F9EDD007-3768-5B06-06E5-85618F0CE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59" y="2290945"/>
            <a:ext cx="2716896" cy="27168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347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GY-91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8</a:t>
            </a:fld>
            <a:endParaRPr lang="en-TH"/>
          </a:p>
        </p:txBody>
      </p:sp>
      <p:pic>
        <p:nvPicPr>
          <p:cNvPr id="3" name="Picture 4" descr="GY-91 MPU9250 + BMP280 10DOF Acceleration Gyro Compass 9-Axis Sensor Module  - Arduino, Raspberry Pi, NodeMCU, IoT, Nvidia, Lora, AI, Machine Learning,  Teensy, Lidar, SenseCap, SenseCap M1 : Inspired by LnwShop.com">
            <a:extLst>
              <a:ext uri="{FF2B5EF4-FFF2-40B4-BE49-F238E27FC236}">
                <a16:creationId xmlns:a16="http://schemas.microsoft.com/office/drawing/2014/main" id="{34B7157B-FA22-BAA0-F359-04F81168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526" y="2672000"/>
            <a:ext cx="2573229" cy="257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4FD205-C0C9-E0B4-9992-9CD92DB0BBAA}"/>
              </a:ext>
            </a:extLst>
          </p:cNvPr>
          <p:cNvSpPr txBox="1"/>
          <p:nvPr/>
        </p:nvSpPr>
        <p:spPr>
          <a:xfrm>
            <a:off x="5489524" y="2469356"/>
            <a:ext cx="670247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MPU9250 + BMP280 module</a:t>
            </a:r>
            <a:b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(Three-axis gyroscope + triaxial accelerometer + triaxial magnetic field + pressure)</a:t>
            </a:r>
            <a:b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Module Model: GY-91</a:t>
            </a:r>
            <a:b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chip: MPU-9250 + BMP280</a:t>
            </a:r>
            <a:b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Power supply: 3-5v (internal low dropout regulator)</a:t>
            </a:r>
            <a:b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Communication: standard IIC / SPI communications protocol</a:t>
            </a:r>
            <a:b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-Chip 16bit AD converter, 16-bit data output</a:t>
            </a:r>
            <a:b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Gyroscopes range: ± 250 500 1000 2000 ° / s</a:t>
            </a:r>
            <a:b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 range: ± 2 ± 4 ± 8 ± 16g</a:t>
            </a:r>
            <a:b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 range: ± 4800uT</a:t>
            </a:r>
            <a:b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TH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Pressure range: 300-1100hPa</a:t>
            </a:r>
            <a:endParaRPr lang="en-TH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8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6382-4B59-E88F-A935-760171B8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b="1" dirty="0">
                <a:solidFill>
                  <a:srgbClr val="FF6673"/>
                </a:solidFill>
                <a:latin typeface="Helvetica" pitchFamily="2" charset="0"/>
              </a:rPr>
              <a:t>Arduino I2C Connected IMU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5F4E4-AA41-4086-0CFE-52F4E78F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6E58-430D-BC46-A339-447D1C0C1EB1}" type="slidenum">
              <a:rPr lang="en-TH" smtClean="0"/>
              <a:t>9</a:t>
            </a:fld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7CE00-6885-8C7A-B2A5-CEB1D947F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92" y="1769710"/>
            <a:ext cx="2831675" cy="4298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EFA40-AD12-24A3-F069-E57910F7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04" y="1901891"/>
            <a:ext cx="4224840" cy="34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595</Words>
  <Application>Microsoft Macintosh PowerPoint</Application>
  <PresentationFormat>Widescreen</PresentationFormat>
  <Paragraphs>160</Paragraphs>
  <Slides>42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Helvetica</vt:lpstr>
      <vt:lpstr>Office Theme</vt:lpstr>
      <vt:lpstr>PowerPoint Presentation</vt:lpstr>
      <vt:lpstr>Topic</vt:lpstr>
      <vt:lpstr>Objective</vt:lpstr>
      <vt:lpstr>Scope</vt:lpstr>
      <vt:lpstr>IoT Inertial Mesuament Unit Monitoring</vt:lpstr>
      <vt:lpstr>Arduino</vt:lpstr>
      <vt:lpstr>Arduino Ethernetsheild</vt:lpstr>
      <vt:lpstr>GY-91</vt:lpstr>
      <vt:lpstr>Arduino I2C Connected IMU</vt:lpstr>
      <vt:lpstr>Arduino I2C Connected IMU</vt:lpstr>
      <vt:lpstr>Arduino I2C Connected IMU</vt:lpstr>
      <vt:lpstr>Imprementation On FMX Application</vt:lpstr>
      <vt:lpstr>Delphi Conect Arduino Using TCP/IP</vt:lpstr>
      <vt:lpstr>Delphi TCP/IP Connected Controller</vt:lpstr>
      <vt:lpstr>Delphi Start System</vt:lpstr>
      <vt:lpstr>Delphi Extrax Data</vt:lpstr>
      <vt:lpstr>Delphi Plot Graph</vt:lpstr>
      <vt:lpstr>Graph In FMX Application</vt:lpstr>
      <vt:lpstr>Graph In FMX Application</vt:lpstr>
      <vt:lpstr>Graph In FMX Application</vt:lpstr>
      <vt:lpstr>Delphi Store Data Using MySQL</vt:lpstr>
      <vt:lpstr>Delphi Record Data Using MySQL</vt:lpstr>
      <vt:lpstr>MySQL Database Result</vt:lpstr>
      <vt:lpstr>MySQL Database Result</vt:lpstr>
      <vt:lpstr>Delphi ini File</vt:lpstr>
      <vt:lpstr>Delphi Data Logging</vt:lpstr>
      <vt:lpstr>Delphi Data Logging</vt:lpstr>
      <vt:lpstr>Delphi Data Logging</vt:lpstr>
      <vt:lpstr>Datavisualization Using Node-RED</vt:lpstr>
      <vt:lpstr>Delphi Conect MQTT</vt:lpstr>
      <vt:lpstr>Delphi Connect MQTT</vt:lpstr>
      <vt:lpstr>Delphi Connect MQTT</vt:lpstr>
      <vt:lpstr>Delphi Connect MQTT</vt:lpstr>
      <vt:lpstr>Form Creat &amp; Close</vt:lpstr>
      <vt:lpstr>Hive MQTT</vt:lpstr>
      <vt:lpstr>Node-Red Extrax Data</vt:lpstr>
      <vt:lpstr>Datavisualization Using Node-RED</vt:lpstr>
      <vt:lpstr>Datavisualization Using Node-RED</vt:lpstr>
      <vt:lpstr>IoT Inertial Mesuament Unit Monitoring</vt:lpstr>
      <vt:lpstr>Problem</vt:lpstr>
      <vt:lpstr>Applied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config embedded to run Grafana dashboard</dc:title>
  <dc:creator>TANAWIN SIRIWAN</dc:creator>
  <cp:lastModifiedBy>TANAWIN SIRIWAN</cp:lastModifiedBy>
  <cp:revision>26</cp:revision>
  <dcterms:created xsi:type="dcterms:W3CDTF">2022-09-02T17:43:39Z</dcterms:created>
  <dcterms:modified xsi:type="dcterms:W3CDTF">2022-11-22T12:38:12Z</dcterms:modified>
</cp:coreProperties>
</file>